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8" r:id="rId1"/>
  </p:sldMasterIdLst>
  <p:notesMasterIdLst>
    <p:notesMasterId r:id="rId44"/>
  </p:notesMasterIdLst>
  <p:sldIdLst>
    <p:sldId id="256" r:id="rId2"/>
    <p:sldId id="286" r:id="rId3"/>
    <p:sldId id="257" r:id="rId4"/>
    <p:sldId id="260" r:id="rId5"/>
    <p:sldId id="300" r:id="rId6"/>
    <p:sldId id="297" r:id="rId7"/>
    <p:sldId id="298" r:id="rId8"/>
    <p:sldId id="299" r:id="rId9"/>
    <p:sldId id="304" r:id="rId10"/>
    <p:sldId id="270" r:id="rId11"/>
    <p:sldId id="301" r:id="rId12"/>
    <p:sldId id="305" r:id="rId13"/>
    <p:sldId id="267" r:id="rId14"/>
    <p:sldId id="262" r:id="rId15"/>
    <p:sldId id="302" r:id="rId16"/>
    <p:sldId id="268" r:id="rId17"/>
    <p:sldId id="269" r:id="rId18"/>
    <p:sldId id="291" r:id="rId19"/>
    <p:sldId id="295" r:id="rId20"/>
    <p:sldId id="296" r:id="rId21"/>
    <p:sldId id="259" r:id="rId22"/>
    <p:sldId id="285" r:id="rId23"/>
    <p:sldId id="283" r:id="rId24"/>
    <p:sldId id="306" r:id="rId25"/>
    <p:sldId id="303" r:id="rId26"/>
    <p:sldId id="307" r:id="rId27"/>
    <p:sldId id="308" r:id="rId28"/>
    <p:sldId id="309" r:id="rId29"/>
    <p:sldId id="282" r:id="rId30"/>
    <p:sldId id="292" r:id="rId31"/>
    <p:sldId id="284" r:id="rId32"/>
    <p:sldId id="276" r:id="rId33"/>
    <p:sldId id="279" r:id="rId34"/>
    <p:sldId id="275" r:id="rId35"/>
    <p:sldId id="263" r:id="rId36"/>
    <p:sldId id="271" r:id="rId37"/>
    <p:sldId id="278" r:id="rId38"/>
    <p:sldId id="273" r:id="rId39"/>
    <p:sldId id="274" r:id="rId40"/>
    <p:sldId id="280" r:id="rId41"/>
    <p:sldId id="289" r:id="rId42"/>
    <p:sldId id="290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7"/>
    <p:restoredTop sz="94511"/>
  </p:normalViewPr>
  <p:slideViewPr>
    <p:cSldViewPr snapToGrid="0" snapToObjects="1">
      <p:cViewPr>
        <p:scale>
          <a:sx n="56" d="100"/>
          <a:sy n="56" d="100"/>
        </p:scale>
        <p:origin x="1080" y="3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B3EF4-78E4-2146-9FB0-1B4EC0D333F2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C1DC4-774A-3B45-BE1F-FB21554CE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71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9C1DC4-774A-3B45-BE1F-FB21554CEB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7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Drag picture to placeholder or click icon to add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1B5FC03-4ED9-124A-BF30-98FC633D9BFA}" type="datetimeFigureOut">
              <a:rPr lang="en-US" smtClean="0"/>
              <a:t>9/23/18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E0158CC-F40B-194B-96E5-787B5892EC7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on.com/2016politicalriskmap/" TargetMode="External"/><Relationship Id="rId4" Type="http://schemas.openxmlformats.org/officeDocument/2006/relationships/hyperlink" Target="http://www.coastlightcapital.com/heatmap-g20-indicators-2/" TargetMode="External"/><Relationship Id="rId5" Type="http://schemas.openxmlformats.org/officeDocument/2006/relationships/hyperlink" Target="https://www.prsgroup.com/category/risk-index" TargetMode="External"/><Relationship Id="rId6" Type="http://schemas.openxmlformats.org/officeDocument/2006/relationships/hyperlink" Target="https://hbr.org/2005/06/managing-risk-in-an-unstable-worl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urasiagroup.net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ews.gallup.com/opinion/gallup/236357/indians-life-satisfaction-goes-bust-economy-booms.aspx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U.S._Dollar_Index#/media/File:US_Dollar_Index_from_Stooq_dot_com.p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Emerging Market Risks 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 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Classification, Definitions, And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4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Measure Political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By nature, political risk is hard to quantify and measure.</a:t>
            </a:r>
          </a:p>
          <a:p>
            <a:r>
              <a:rPr lang="en-US" dirty="0"/>
              <a:t>The best it can be done is to use proxy variables, such as youth unemployment and imprisonment rates to construct political risk indices.</a:t>
            </a:r>
          </a:p>
          <a:p>
            <a:r>
              <a:rPr lang="en-US" dirty="0"/>
              <a:t>The Eurasia Group, for instance, is using 20 composite indicators, which include the soundness of government, economy, security, etc.</a:t>
            </a:r>
          </a:p>
          <a:p>
            <a:r>
              <a:rPr lang="en-US" dirty="0">
                <a:hlinkClick r:id="rId2"/>
              </a:rPr>
              <a:t>https://www.eurasiagroup.net/</a:t>
            </a:r>
            <a:endParaRPr lang="en-US" dirty="0"/>
          </a:p>
          <a:p>
            <a:r>
              <a:rPr lang="en-US" dirty="0">
                <a:hlinkClick r:id="rId3"/>
              </a:rPr>
              <a:t>http://www.aon.com/2016politicalriskmap/</a:t>
            </a:r>
            <a:endParaRPr lang="en-US" dirty="0"/>
          </a:p>
          <a:p>
            <a:r>
              <a:rPr lang="en-US" dirty="0">
                <a:hlinkClick r:id="rId4"/>
              </a:rPr>
              <a:t>http://www.coastlightcapital.com/heatmap-g20-indicators-2/</a:t>
            </a:r>
            <a:endParaRPr lang="en-US" dirty="0"/>
          </a:p>
          <a:p>
            <a:r>
              <a:rPr lang="en-US" dirty="0">
                <a:hlinkClick r:id="rId5"/>
              </a:rPr>
              <a:t>https://www.prsgroup.com/category/risk-index</a:t>
            </a:r>
            <a:endParaRPr lang="en-US" dirty="0"/>
          </a:p>
          <a:p>
            <a:r>
              <a:rPr lang="en-US" dirty="0">
                <a:hlinkClick r:id="rId6"/>
              </a:rPr>
              <a:t>https://hbr.org/2005/06/managing-risk-in-an-unstable-world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95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800" dirty="0"/>
              <a:t>Countries With High Youth Unemployment Rates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95085" r="-95085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29254" y="6296749"/>
            <a:ext cx="6057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https://assets.weforum.org/wp-content/uploads/2015/07/YouthUnemploymentRatesOECD.png</a:t>
            </a:r>
          </a:p>
        </p:txBody>
      </p:sp>
    </p:spTree>
    <p:extLst>
      <p:ext uri="{BB962C8B-B14F-4D97-AF65-F5344CB8AC3E}">
        <p14:creationId xmlns:p14="http://schemas.microsoft.com/office/powerpoint/2010/main" val="42482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Also Check The </a:t>
            </a:r>
            <a:r>
              <a:rPr lang="en-US" dirty="0" smtClean="0"/>
              <a:t>“</a:t>
            </a:r>
            <a:r>
              <a:rPr lang="en-US" dirty="0" smtClean="0"/>
              <a:t>Life Satisfaction”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Published by </a:t>
            </a:r>
            <a:r>
              <a:rPr lang="en-US" dirty="0" smtClean="0"/>
              <a:t>Gallup</a:t>
            </a:r>
          </a:p>
          <a:p>
            <a:r>
              <a:rPr lang="en-US" dirty="0"/>
              <a:t>https://</a:t>
            </a:r>
            <a:r>
              <a:rPr lang="en-US" dirty="0" err="1"/>
              <a:t>news.gallup.com</a:t>
            </a:r>
            <a:r>
              <a:rPr lang="en-US" dirty="0"/>
              <a:t>/opinion/</a:t>
            </a:r>
            <a:r>
              <a:rPr lang="en-US" dirty="0" err="1"/>
              <a:t>gallup</a:t>
            </a:r>
            <a:r>
              <a:rPr lang="en-US" dirty="0"/>
              <a:t>/236357/</a:t>
            </a:r>
            <a:r>
              <a:rPr lang="en-US" dirty="0" err="1"/>
              <a:t>indians</a:t>
            </a:r>
            <a:r>
              <a:rPr lang="en-US" dirty="0"/>
              <a:t>-life-satisfaction-goes-bust-economy-</a:t>
            </a:r>
            <a:r>
              <a:rPr lang="en-US" dirty="0" err="1"/>
              <a:t>booms.aspx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 smtClean="0"/>
              <a:t>big dip in the indicator is a sign of </a:t>
            </a:r>
            <a:r>
              <a:rPr lang="en-US" dirty="0" smtClean="0"/>
              <a:t>rising political </a:t>
            </a:r>
            <a:r>
              <a:rPr lang="en-US" dirty="0" smtClean="0"/>
              <a:t>risk ahead (e.g., </a:t>
            </a:r>
            <a:r>
              <a:rPr lang="en-US" dirty="0" smtClean="0"/>
              <a:t>Egypt and Ukraine) 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news.gallup.com/opinion/gallup/236357/indians-life-satisfaction-goes-bust-economy-booms.aspx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/>
              <a:t>news.gallup.com</a:t>
            </a:r>
            <a:r>
              <a:rPr lang="en-US" dirty="0"/>
              <a:t>/opinion/</a:t>
            </a:r>
            <a:r>
              <a:rPr lang="en-US" dirty="0" err="1"/>
              <a:t>gallup</a:t>
            </a:r>
            <a:r>
              <a:rPr lang="en-US" dirty="0"/>
              <a:t>/220712/</a:t>
            </a:r>
            <a:r>
              <a:rPr lang="en-US" dirty="0" err="1"/>
              <a:t>country-ready-change.aspx?g_source</a:t>
            </a:r>
            <a:r>
              <a:rPr lang="en-US" dirty="0"/>
              <a:t>=link_newsv9&amp;g_campaign=item_236357&amp;g_medium=copy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9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Manage Political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Get early and accurate information on political developments.</a:t>
            </a:r>
          </a:p>
          <a:p>
            <a:r>
              <a:rPr lang="en-US" dirty="0"/>
              <a:t>Use political analysis to detect seeds of upcoming instability or find a silver linings in political chaos.</a:t>
            </a:r>
          </a:p>
        </p:txBody>
      </p:sp>
    </p:spTree>
    <p:extLst>
      <p:ext uri="{BB962C8B-B14F-4D97-AF65-F5344CB8AC3E}">
        <p14:creationId xmlns:p14="http://schemas.microsoft.com/office/powerpoint/2010/main" val="164702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Difference Between Economic And Political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Economic analysis tells you what a country </a:t>
            </a:r>
            <a:r>
              <a:rPr lang="en-US" b="1" dirty="0"/>
              <a:t>can do, </a:t>
            </a:r>
            <a:r>
              <a:rPr lang="en-US" dirty="0"/>
              <a:t>e.g., whether it can pay its debt</a:t>
            </a:r>
          </a:p>
          <a:p>
            <a:r>
              <a:rPr lang="en-US" dirty="0"/>
              <a:t>Political analysis tell you what a country </a:t>
            </a:r>
            <a:r>
              <a:rPr lang="en-US" b="1" dirty="0"/>
              <a:t>will do</a:t>
            </a:r>
            <a:r>
              <a:rPr lang="en-US" dirty="0"/>
              <a:t>, e.g., whether it will pay its debt.</a:t>
            </a:r>
          </a:p>
          <a:p>
            <a:r>
              <a:rPr lang="en-US" dirty="0"/>
              <a:t>Political analysis can further tell you how a specific leadership change would affect a country’s stability or instability.</a:t>
            </a:r>
          </a:p>
          <a:p>
            <a:r>
              <a:rPr lang="en-US" dirty="0"/>
              <a:t>Would-be radical leaders, for instance, turn moderate after they assume office, e.g., </a:t>
            </a:r>
            <a:r>
              <a:rPr lang="en-US" dirty="0" smtClean="0"/>
              <a:t>Lula (2003( </a:t>
            </a:r>
            <a:r>
              <a:rPr lang="en-US" dirty="0"/>
              <a:t>in Brazil, </a:t>
            </a:r>
            <a:r>
              <a:rPr lang="en-US" dirty="0" smtClean="0"/>
              <a:t>Papandreou (2001 </a:t>
            </a:r>
            <a:r>
              <a:rPr lang="en-US" dirty="0"/>
              <a:t>in Greece.</a:t>
            </a:r>
          </a:p>
        </p:txBody>
      </p:sp>
    </p:spTree>
    <p:extLst>
      <p:ext uri="{BB962C8B-B14F-4D97-AF65-F5344CB8AC3E}">
        <p14:creationId xmlns:p14="http://schemas.microsoft.com/office/powerpoint/2010/main" val="305768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Brazilian Stocks Soar During “Socialist” Lula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/>
          <a:srcRect l="313" r="313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612648" y="6225195"/>
            <a:ext cx="439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Lula’s term1 January 2003 – 1 January 2011</a:t>
            </a:r>
          </a:p>
        </p:txBody>
      </p:sp>
    </p:spTree>
    <p:extLst>
      <p:ext uri="{BB962C8B-B14F-4D97-AF65-F5344CB8AC3E}">
        <p14:creationId xmlns:p14="http://schemas.microsoft.com/office/powerpoint/2010/main" val="3777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Political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Can identify clashes between the capital of a country and its regions, e.g., Thailand.</a:t>
            </a:r>
          </a:p>
          <a:p>
            <a:r>
              <a:rPr lang="en-US" dirty="0"/>
              <a:t>Clashes between Federal Government and states (e.g., Nigeria).</a:t>
            </a:r>
          </a:p>
          <a:p>
            <a:r>
              <a:rPr lang="en-US" dirty="0"/>
              <a:t>Can identify clashes between an open economy and a closed political system, e.g., China.</a:t>
            </a:r>
          </a:p>
          <a:p>
            <a:r>
              <a:rPr lang="en-US" dirty="0"/>
              <a:t>Openness may cause what appears to be chaotic  situations, but they act as diffusion mechanisms,, e.g., the 2000 election deadlock in the US, the 2012 Greek debt crisis.</a:t>
            </a:r>
          </a:p>
          <a:p>
            <a:r>
              <a:rPr lang="en-US" dirty="0"/>
              <a:t>Closeness may create a sense of stability, but it can lead to explosive situations.</a:t>
            </a:r>
          </a:p>
        </p:txBody>
      </p:sp>
    </p:spTree>
    <p:extLst>
      <p:ext uri="{BB962C8B-B14F-4D97-AF65-F5344CB8AC3E}">
        <p14:creationId xmlns:p14="http://schemas.microsoft.com/office/powerpoint/2010/main" val="374343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Political analysis leads to three questions: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How likely is it that a shock will occur?</a:t>
            </a:r>
          </a:p>
          <a:p>
            <a:r>
              <a:rPr lang="en-US" dirty="0"/>
              <a:t>When will it probably occur?</a:t>
            </a:r>
          </a:p>
          <a:p>
            <a:r>
              <a:rPr lang="en-US" dirty="0"/>
              <a:t>How high are the stakes if it does?</a:t>
            </a:r>
          </a:p>
          <a:p>
            <a:r>
              <a:rPr lang="en-US" dirty="0"/>
              <a:t>The highest risk is when shocks are likely, imminent and have widespread consequences.</a:t>
            </a:r>
          </a:p>
        </p:txBody>
      </p:sp>
    </p:spTree>
    <p:extLst>
      <p:ext uri="{BB962C8B-B14F-4D97-AF65-F5344CB8AC3E}">
        <p14:creationId xmlns:p14="http://schemas.microsoft.com/office/powerpoint/2010/main" val="133012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GEM And Political Risk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69490" r="-694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97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Turkish Equities Drop Sharply After The ‘Coup’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253" r="3253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23333" y="6434667"/>
            <a:ext cx="685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www.zerohedge.com</a:t>
            </a:r>
            <a:r>
              <a:rPr lang="en-US" sz="1200" dirty="0"/>
              <a:t>/sites/default/files/images/user5/</a:t>
            </a:r>
            <a:r>
              <a:rPr lang="en-US" sz="1200" dirty="0" err="1"/>
              <a:t>imageroot</a:t>
            </a:r>
            <a:r>
              <a:rPr lang="en-US" sz="1200" dirty="0"/>
              <a:t>/2016/11/29/20161202_TRY.jpg</a:t>
            </a:r>
          </a:p>
        </p:txBody>
      </p:sp>
    </p:spTree>
    <p:extLst>
      <p:ext uri="{BB962C8B-B14F-4D97-AF65-F5344CB8AC3E}">
        <p14:creationId xmlns:p14="http://schemas.microsoft.com/office/powerpoint/2010/main" val="37292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Emerging Markets: Higher Returns For Higher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Emerging markets are fast-growing markets</a:t>
            </a:r>
          </a:p>
          <a:p>
            <a:r>
              <a:rPr lang="en-US" dirty="0"/>
              <a:t>Higher-growth usually means higher equity returns</a:t>
            </a:r>
          </a:p>
          <a:p>
            <a:r>
              <a:rPr lang="en-US" dirty="0"/>
              <a:t>And higher risks associated with a fluid political structure, incomplete financial regulation, a small trading float,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4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Venezuelan Stocks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313" r="3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382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Currency Risk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losses associated with fluctuations in the national currency.</a:t>
            </a:r>
          </a:p>
          <a:p>
            <a:r>
              <a:rPr lang="en-US" dirty="0"/>
              <a:t>Like the 1994 Tequila Crisis</a:t>
            </a:r>
          </a:p>
          <a:p>
            <a:r>
              <a:rPr lang="en-US" dirty="0"/>
              <a:t>The 1997 Asian currency crisis</a:t>
            </a:r>
          </a:p>
          <a:p>
            <a:r>
              <a:rPr lang="en-US" dirty="0"/>
              <a:t>It can be magnified by the “yield trade”</a:t>
            </a:r>
          </a:p>
          <a:p>
            <a:r>
              <a:rPr lang="en-US" dirty="0"/>
              <a:t>Borrowing on the short end of the yield curve to buy the long end.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0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Currency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Portfolio Risk—risk associated with operations denominated in foreign currencies.</a:t>
            </a:r>
          </a:p>
          <a:p>
            <a:r>
              <a:rPr lang="en-US" dirty="0"/>
              <a:t>Structural Risks—risks associated with cash flows denominated in different currencies (e.g., revenues in dollars, costs in yen or euros).</a:t>
            </a:r>
          </a:p>
          <a:p>
            <a:r>
              <a:rPr lang="en-US" dirty="0"/>
              <a:t>Transaction Risks—risks associated with timing of contractual commitment and execution.</a:t>
            </a:r>
          </a:p>
          <a:p>
            <a:r>
              <a:rPr lang="en-US" dirty="0"/>
              <a:t>Read more: http://</a:t>
            </a:r>
            <a:r>
              <a:rPr lang="en-US" dirty="0" err="1"/>
              <a:t>www.mckinsey.com</a:t>
            </a:r>
            <a:r>
              <a:rPr lang="en-US" dirty="0"/>
              <a:t>/business-functions/strategy-and-corporate-finance/our-insights/getting-a-better-handle-on-currency-risk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46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Major Source Of Currency Risk Is Interest Rate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prospect of interest rates rising in developed countries.</a:t>
            </a:r>
          </a:p>
          <a:p>
            <a:r>
              <a:rPr lang="en-US" dirty="0"/>
              <a:t>As it was the case back in 2013 when US interest rates edged higher.</a:t>
            </a:r>
          </a:p>
          <a:p>
            <a:r>
              <a:rPr lang="en-US" dirty="0"/>
              <a:t>Indonesia, Brazil, South Africa and Turkey’s currencies have been most vulnerable, losing close to 15% of their value.</a:t>
            </a:r>
          </a:p>
          <a:p>
            <a:r>
              <a:rPr lang="en-US" dirty="0"/>
              <a:t>http://</a:t>
            </a:r>
            <a:r>
              <a:rPr lang="en-US" dirty="0" err="1"/>
              <a:t>money.cnn.com</a:t>
            </a:r>
            <a:r>
              <a:rPr lang="en-US" dirty="0"/>
              <a:t>/2014/01/30/investing/emerging-markets-fragile-five/?</a:t>
            </a:r>
            <a:r>
              <a:rPr lang="en-US" dirty="0" err="1"/>
              <a:t>iid</a:t>
            </a:r>
            <a:r>
              <a:rPr lang="en-US" dirty="0"/>
              <a:t>=EL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10year Yield Spike--2013 And Now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4" y="1949363"/>
            <a:ext cx="8304347" cy="386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Fed’s </a:t>
            </a:r>
            <a:r>
              <a:rPr lang="en-US" dirty="0" smtClean="0"/>
              <a:t>2013 “Taper” </a:t>
            </a:r>
            <a:r>
              <a:rPr lang="en-US" dirty="0"/>
              <a:t>And Emerging Market Currencies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3248" r="-13248"/>
          <a:stretch>
            <a:fillRect/>
          </a:stretch>
        </p:blipFill>
        <p:spPr>
          <a:xfrm>
            <a:off x="612775" y="1600200"/>
            <a:ext cx="8153400" cy="4495800"/>
          </a:xfrm>
        </p:spPr>
      </p:pic>
      <p:sp>
        <p:nvSpPr>
          <p:cNvPr id="5" name="TextBox 4"/>
          <p:cNvSpPr txBox="1"/>
          <p:nvPr/>
        </p:nvSpPr>
        <p:spPr>
          <a:xfrm>
            <a:off x="930050" y="6243083"/>
            <a:ext cx="56507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economeka.blogspot.com</a:t>
            </a:r>
            <a:r>
              <a:rPr lang="en-US" sz="1200" dirty="0"/>
              <a:t>/2014/02/emerging-markets-currency-</a:t>
            </a:r>
            <a:r>
              <a:rPr lang="en-US" sz="1200" dirty="0" err="1"/>
              <a:t>depreciation.html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4893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Rising US yields crush weak emerging market currencies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925948" y="1600200"/>
            <a:ext cx="352705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45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Argentina peso—another weak currency crushed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2042656"/>
            <a:ext cx="8153400" cy="36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48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the ”Mighty” Yuan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320671" y="1600200"/>
            <a:ext cx="6737608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4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Stronger Dollar Is Now A Big Threat For Emerging 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https://en.wikipedia.org/wiki/U.S._Dollar_Index#/media/File:US_Dollar_Index_from_Stooq_dot_com.png</a:t>
            </a:r>
            <a:endParaRPr lang="en-US" dirty="0"/>
          </a:p>
          <a:p>
            <a:r>
              <a:rPr lang="en-US" dirty="0"/>
              <a:t>Most emerging markets</a:t>
            </a:r>
          </a:p>
          <a:p>
            <a:r>
              <a:rPr lang="en-US" dirty="0"/>
              <a:t>Emerging market economies that borrowed in dollars in 2009-12 are facing higher payments in local currencies in the last three years.</a:t>
            </a:r>
          </a:p>
          <a:p>
            <a:r>
              <a:rPr lang="en-US" dirty="0"/>
              <a:t>American investors who purchased emerging market securities over this period are facing double losses, as they try to repatriate their funds (</a:t>
            </a:r>
            <a:r>
              <a:rPr lang="en-US" dirty="0" err="1"/>
              <a:t>eg</a:t>
            </a:r>
            <a:r>
              <a:rPr lang="en-US" dirty="0"/>
              <a:t>., Brazil).</a:t>
            </a:r>
          </a:p>
          <a:p>
            <a:r>
              <a:rPr lang="en-US" dirty="0"/>
              <a:t>http://</a:t>
            </a:r>
            <a:r>
              <a:rPr lang="en-US" dirty="0" err="1"/>
              <a:t>www.tradingeconomics.com</a:t>
            </a:r>
            <a:r>
              <a:rPr lang="en-US" dirty="0"/>
              <a:t>/brazil/stock-market</a:t>
            </a:r>
          </a:p>
        </p:txBody>
      </p:sp>
    </p:spTree>
    <p:extLst>
      <p:ext uri="{BB962C8B-B14F-4D97-AF65-F5344CB8AC3E}">
        <p14:creationId xmlns:p14="http://schemas.microsoft.com/office/powerpoint/2010/main" val="183978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Long List Of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Political Risk</a:t>
            </a:r>
          </a:p>
          <a:p>
            <a:r>
              <a:rPr lang="en-US" dirty="0"/>
              <a:t>Currency Risk</a:t>
            </a:r>
          </a:p>
          <a:p>
            <a:r>
              <a:rPr lang="en-US" dirty="0"/>
              <a:t>Liquidity Risk</a:t>
            </a:r>
          </a:p>
          <a:p>
            <a:r>
              <a:rPr lang="en-US" dirty="0"/>
              <a:t>Company Risk</a:t>
            </a:r>
          </a:p>
          <a:p>
            <a:r>
              <a:rPr lang="en-US" dirty="0"/>
              <a:t>Broker Risk</a:t>
            </a:r>
          </a:p>
          <a:p>
            <a:r>
              <a:rPr lang="en-US" dirty="0"/>
              <a:t>Settlement Risk</a:t>
            </a:r>
          </a:p>
          <a:p>
            <a:r>
              <a:rPr lang="en-US" dirty="0"/>
              <a:t>Custodian Risk</a:t>
            </a:r>
          </a:p>
          <a:p>
            <a:r>
              <a:rPr lang="en-US" dirty="0"/>
              <a:t>Operational Risk</a:t>
            </a:r>
          </a:p>
          <a:p>
            <a:r>
              <a:rPr lang="en-US" dirty="0"/>
              <a:t>Market Risk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2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Stronger Dollar Is Negative For Emerging Markets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l="-10589" r="-1058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382034" y="6328868"/>
            <a:ext cx="4230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marketrealist.com</a:t>
            </a:r>
            <a:r>
              <a:rPr lang="en-US" sz="1200" dirty="0"/>
              <a:t>/2016/10/risks-emerging-market-rising/</a:t>
            </a:r>
          </a:p>
        </p:txBody>
      </p:sp>
    </p:spTree>
    <p:extLst>
      <p:ext uri="{BB962C8B-B14F-4D97-AF65-F5344CB8AC3E}">
        <p14:creationId xmlns:p14="http://schemas.microsoft.com/office/powerpoint/2010/main" val="9691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You Must Decide Which Currency Risks To Manage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Use offsetting transactions </a:t>
            </a:r>
          </a:p>
          <a:p>
            <a:r>
              <a:rPr lang="en-US" dirty="0"/>
              <a:t>Use futures contracts and options.</a:t>
            </a:r>
          </a:p>
        </p:txBody>
      </p:sp>
    </p:spTree>
    <p:extLst>
      <p:ext uri="{BB962C8B-B14F-4D97-AF65-F5344CB8AC3E}">
        <p14:creationId xmlns:p14="http://schemas.microsoft.com/office/powerpoint/2010/main" val="694867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risks associated with buying and selling emerging market securities.</a:t>
            </a:r>
          </a:p>
          <a:p>
            <a:r>
              <a:rPr lang="en-US" dirty="0"/>
              <a:t>This risk is expected to be higher than in developed markets, due to the small trading float.</a:t>
            </a:r>
          </a:p>
          <a:p>
            <a:r>
              <a:rPr lang="en-US" dirty="0"/>
              <a:t>Even small trades can result in large price fluctuations.</a:t>
            </a:r>
          </a:p>
          <a:p>
            <a:r>
              <a:rPr lang="en-US" dirty="0"/>
              <a:t>Investors may end up overpaying when buying securities or taking a hit when they sell.</a:t>
            </a:r>
          </a:p>
          <a:p>
            <a:r>
              <a:rPr lang="en-US" dirty="0"/>
              <a:t>Transaction costs (the difference between ask and beat may be high).</a:t>
            </a:r>
          </a:p>
          <a:p>
            <a:r>
              <a:rPr lang="en-US" dirty="0"/>
              <a:t>Some securities may not even trade for days (e.g., Greek market in 1991).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7183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Another Definition of An Emerging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“An emerging market is a market from which you cannot emerge in an emergency.”</a:t>
            </a:r>
          </a:p>
          <a:p>
            <a:pPr marL="0" indent="0">
              <a:buNone/>
            </a:pPr>
            <a:r>
              <a:rPr lang="en-US" dirty="0"/>
              <a:t>					- Christopher </a:t>
            </a:r>
            <a:r>
              <a:rPr lang="en-US" dirty="0" err="1"/>
              <a:t>Fildes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46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Company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Any risk of losses arising from exposure to a particular corporation.</a:t>
            </a:r>
          </a:p>
          <a:p>
            <a:r>
              <a:rPr lang="en-US" dirty="0"/>
              <a:t>A big revenue or profit miss.</a:t>
            </a:r>
          </a:p>
          <a:p>
            <a:r>
              <a:rPr lang="en-US" dirty="0"/>
              <a:t>The departure/death of a legendary leader.</a:t>
            </a:r>
          </a:p>
          <a:p>
            <a:r>
              <a:rPr lang="en-US" dirty="0"/>
              <a:t>A fine (e.g., Qualcomm in China)</a:t>
            </a:r>
          </a:p>
          <a:p>
            <a:r>
              <a:rPr lang="en-US" dirty="0"/>
              <a:t>Major tax liability (Apple and Google in EU).</a:t>
            </a:r>
          </a:p>
          <a:p>
            <a:r>
              <a:rPr lang="en-US" dirty="0"/>
              <a:t>Accounting irregularity (ENRON, Computer Associates).</a:t>
            </a:r>
          </a:p>
          <a:p>
            <a:r>
              <a:rPr lang="en-US" dirty="0"/>
              <a:t>Nationalization (</a:t>
            </a:r>
            <a:r>
              <a:rPr lang="en-US" dirty="0" err="1"/>
              <a:t>eg</a:t>
            </a:r>
            <a:r>
              <a:rPr lang="en-US" dirty="0"/>
              <a:t>., </a:t>
            </a:r>
            <a:r>
              <a:rPr lang="en-US" dirty="0" err="1"/>
              <a:t>Corimon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6465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What’s Broker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losses associated with unscrupulous brokers</a:t>
            </a:r>
          </a:p>
          <a:p>
            <a:r>
              <a:rPr lang="en-US" dirty="0"/>
              <a:t>Front running</a:t>
            </a:r>
          </a:p>
          <a:p>
            <a:r>
              <a:rPr lang="en-US" dirty="0"/>
              <a:t>Unauthorized trading and churning</a:t>
            </a:r>
          </a:p>
          <a:p>
            <a:r>
              <a:rPr lang="en-US" dirty="0"/>
              <a:t>In 1993, Rogue Trader Nick </a:t>
            </a:r>
            <a:r>
              <a:rPr lang="en-US" dirty="0" err="1"/>
              <a:t>Leeson</a:t>
            </a:r>
            <a:r>
              <a:rPr lang="en-US" dirty="0"/>
              <a:t> in Singapore brought down the Barings Bank.</a:t>
            </a:r>
          </a:p>
          <a:p>
            <a:r>
              <a:rPr lang="en-US" dirty="0"/>
              <a:t>Placed wrong bet on the derivatives market.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3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Custodial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Exposure to local safekeeping (custodial) agents like theft or damage.</a:t>
            </a:r>
          </a:p>
          <a:p>
            <a:r>
              <a:rPr lang="en-US" dirty="0"/>
              <a:t>Exposure to the failure of a counterparty to deliver securities</a:t>
            </a:r>
          </a:p>
          <a:p>
            <a:r>
              <a:rPr lang="en-US" dirty="0"/>
              <a:t>Due to insufficient funds.</a:t>
            </a:r>
          </a:p>
          <a:p>
            <a:r>
              <a:rPr lang="en-US" dirty="0"/>
              <a:t>Counterparty risk is high for derivative products.</a:t>
            </a:r>
          </a:p>
          <a:p>
            <a:r>
              <a:rPr lang="en-US" dirty="0"/>
              <a:t>Risk is limited with mark-to-market.</a:t>
            </a:r>
          </a:p>
        </p:txBody>
      </p:sp>
    </p:spTree>
    <p:extLst>
      <p:ext uri="{BB962C8B-B14F-4D97-AF65-F5344CB8AC3E}">
        <p14:creationId xmlns:p14="http://schemas.microsoft.com/office/powerpoint/2010/main" val="1787752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Settlement Risk?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Problems associated in transferring, registering, and getting paid for securities.</a:t>
            </a:r>
          </a:p>
          <a:p>
            <a:r>
              <a:rPr lang="en-US" dirty="0"/>
              <a:t>Capital controls can make it difficult to settle cross-border trades (e.g., Greece).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0430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Operational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Problems arising from inadequate auditing and bookkeeping standards, computer glitches, hacking, and power outages (e.g., Puerto Rico after Maria). </a:t>
            </a:r>
          </a:p>
          <a:p>
            <a:r>
              <a:rPr lang="en-US" dirty="0"/>
              <a:t>Frequent strikes and protests that can interrupt one or more of the company’s operations (e.g., a strike by port workers).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0338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Market Risk?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Exposure to extreme market fluctuations.</a:t>
            </a:r>
          </a:p>
          <a:p>
            <a:r>
              <a:rPr lang="en-US" dirty="0"/>
              <a:t>It could be caused by a sharp increase in interest rates, also known as </a:t>
            </a:r>
            <a:r>
              <a:rPr lang="en-US" b="1" i="1" dirty="0"/>
              <a:t>Interest Rate Risk.</a:t>
            </a:r>
          </a:p>
          <a:p>
            <a:r>
              <a:rPr lang="en-US" dirty="0"/>
              <a:t>It could include one asset category </a:t>
            </a:r>
            <a:r>
              <a:rPr lang="en-US"/>
              <a:t>(e.g., 1987, 2000-1 </a:t>
            </a:r>
            <a:r>
              <a:rPr lang="en-US" dirty="0"/>
              <a:t>or several asset categories (e.g.2008-9 </a:t>
            </a:r>
            <a:r>
              <a:rPr lang="en-US"/>
              <a:t>crash).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449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Political Risk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199"/>
            <a:ext cx="8153400" cy="485687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most serious emerging market risk.</a:t>
            </a:r>
          </a:p>
          <a:p>
            <a:r>
              <a:rPr lang="en-US" dirty="0"/>
              <a:t>The impact of politics on markets, including nationalization of foreign assets, which can be catastrophic for investors (e.g., Venezuela).</a:t>
            </a:r>
          </a:p>
          <a:p>
            <a:r>
              <a:rPr lang="en-US" dirty="0"/>
              <a:t>Popular movements, laws, and actions that can destabilize a country or the world economy, inflicting big losses to investors</a:t>
            </a:r>
          </a:p>
          <a:p>
            <a:r>
              <a:rPr lang="en-US" dirty="0"/>
              <a:t>Internal and external shocks, e.g., massive demonstrations in Egypt, refugees crossing from Turkey to Greece.</a:t>
            </a:r>
          </a:p>
          <a:p>
            <a:r>
              <a:rPr lang="en-US" dirty="0"/>
              <a:t>in a global economy, political risks spread like a fire across countries, as markets grow interdependent</a:t>
            </a:r>
          </a:p>
          <a:p>
            <a:r>
              <a:rPr lang="en-US" dirty="0"/>
              <a:t>Trouble in Venezuela can quickly spread to Colombia, Brazil and Argentina and even Southeast Asia</a:t>
            </a:r>
          </a:p>
          <a:p>
            <a:r>
              <a:rPr lang="en-US" dirty="0"/>
              <a:t>Trouble in China can affect Brazil and Nigeria, which supply resource/energy to China.</a:t>
            </a:r>
          </a:p>
          <a:p>
            <a:pPr marL="0" indent="0">
              <a:buNone/>
            </a:pPr>
            <a:endParaRPr lang="en-US" sz="2100" dirty="0"/>
          </a:p>
          <a:p>
            <a:pPr marL="0" indent="0">
              <a:buNone/>
            </a:pPr>
            <a:r>
              <a:rPr lang="en-US" sz="2100" dirty="0"/>
              <a:t>Source: Ian Bremmer, Managing Risk In An Unstable World, HBR</a:t>
            </a:r>
          </a:p>
        </p:txBody>
      </p:sp>
    </p:spTree>
    <p:extLst>
      <p:ext uri="{BB962C8B-B14F-4D97-AF65-F5344CB8AC3E}">
        <p14:creationId xmlns:p14="http://schemas.microsoft.com/office/powerpoint/2010/main" val="309024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Systemic Risk Can Be Caused By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rise in interest rates in the countries that provide the funds for “carry trades,” US, Japan, EU.</a:t>
            </a:r>
          </a:p>
          <a:p>
            <a:r>
              <a:rPr lang="en-US" dirty="0"/>
              <a:t>A “Black Swan” credit event, e.g., Lehman Brothers.</a:t>
            </a:r>
          </a:p>
        </p:txBody>
      </p:sp>
    </p:spTree>
    <p:extLst>
      <p:ext uri="{BB962C8B-B14F-4D97-AF65-F5344CB8AC3E}">
        <p14:creationId xmlns:p14="http://schemas.microsoft.com/office/powerpoint/2010/main" val="414504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Agency Risk Rankings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-2884" b="-28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48776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Debt Grading And 10-year Treasury Bond Yield For </a:t>
            </a:r>
            <a:r>
              <a:rPr lang="en-US"/>
              <a:t>Selected Countries</a:t>
            </a:r>
            <a:endParaRPr lang="en-US" dirty="0"/>
          </a:p>
        </p:txBody>
      </p:sp>
      <p:pic>
        <p:nvPicPr>
          <p:cNvPr id="4" name="Bilde 1"/>
          <p:cNvPicPr>
            <a:picLocks noGrp="1"/>
          </p:cNvPicPr>
          <p:nvPr>
            <p:ph sz="quarter" idx="1"/>
          </p:nvPr>
        </p:nvPicPr>
        <p:blipFill>
          <a:blip r:embed="rId2"/>
          <a:srcRect l="17267" r="1726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598" y="6433945"/>
            <a:ext cx="219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Tradingeconomics.com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3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Political Risks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failed military coup in Turkey—it prompted downgrades by credit agencies.</a:t>
            </a:r>
          </a:p>
          <a:p>
            <a:r>
              <a:rPr lang="en-US" dirty="0"/>
              <a:t>Luis </a:t>
            </a:r>
            <a:r>
              <a:rPr lang="en-US" dirty="0" err="1"/>
              <a:t>Inacio</a:t>
            </a:r>
            <a:r>
              <a:rPr lang="en-US" dirty="0"/>
              <a:t> Lula da Silva’s election as Brazil’s president—he has been compared to Hugo Chavez.</a:t>
            </a:r>
          </a:p>
          <a:p>
            <a:r>
              <a:rPr lang="en-US" dirty="0"/>
              <a:t>The impeachment of Brazilian President </a:t>
            </a:r>
            <a:r>
              <a:rPr lang="en-US" dirty="0" err="1"/>
              <a:t>Dilma</a:t>
            </a:r>
            <a:r>
              <a:rPr lang="en-US" dirty="0"/>
              <a:t> </a:t>
            </a:r>
            <a:r>
              <a:rPr lang="en-US" dirty="0" err="1"/>
              <a:t>Rousseff</a:t>
            </a:r>
            <a:endParaRPr lang="en-US" dirty="0"/>
          </a:p>
          <a:p>
            <a:r>
              <a:rPr lang="en-US" dirty="0"/>
              <a:t>The 2003 revolution in Georgia.</a:t>
            </a:r>
          </a:p>
          <a:p>
            <a:r>
              <a:rPr lang="en-US" dirty="0"/>
              <a:t>Terrorist attacks in hotels in Turkey and North Africa. </a:t>
            </a:r>
          </a:p>
          <a:p>
            <a:r>
              <a:rPr lang="en-US" dirty="0"/>
              <a:t>Nigeria’s failure to pass the Petroleum Industry Bill (PIB).</a:t>
            </a:r>
          </a:p>
          <a:p>
            <a:r>
              <a:rPr lang="en-US" dirty="0"/>
              <a:t>Russian sanctions</a:t>
            </a:r>
          </a:p>
          <a:p>
            <a:r>
              <a:rPr lang="en-US" dirty="0"/>
              <a:t>Scottish Referendum</a:t>
            </a:r>
          </a:p>
          <a:p>
            <a:r>
              <a:rPr lang="en-US" dirty="0" err="1"/>
              <a:t>Brexit</a:t>
            </a:r>
            <a:endParaRPr lang="en-US" dirty="0"/>
          </a:p>
          <a:p>
            <a:r>
              <a:rPr lang="en-US" dirty="0"/>
              <a:t>Terrorist attacks in France.</a:t>
            </a:r>
          </a:p>
          <a:p>
            <a:r>
              <a:rPr lang="en-US" dirty="0"/>
              <a:t>Colombian vote on ending the war.</a:t>
            </a:r>
          </a:p>
          <a:p>
            <a:r>
              <a:rPr lang="en-US" dirty="0"/>
              <a:t>Change in American policy towards Pakistan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1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Egyptian Uprising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11154" b="1115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2648" y="6380410"/>
            <a:ext cx="425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popularresistance.org</a:t>
            </a:r>
            <a:r>
              <a:rPr lang="en-US" sz="1200" dirty="0"/>
              <a:t>/</a:t>
            </a:r>
            <a:r>
              <a:rPr lang="en-US" sz="1200" dirty="0" err="1"/>
              <a:t>islamists</a:t>
            </a:r>
            <a:r>
              <a:rPr lang="en-US" sz="1200" dirty="0"/>
              <a:t>-out-military-in-</a:t>
            </a:r>
            <a:r>
              <a:rPr lang="en-US" sz="1200" dirty="0" err="1"/>
              <a:t>arabspring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4280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Turkish Military Coup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966" b="96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2648" y="6477000"/>
            <a:ext cx="58302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www.cnbc.com</a:t>
            </a:r>
            <a:r>
              <a:rPr lang="en-US" sz="1200" dirty="0"/>
              <a:t>/2016/08/05/turkeys-economy-under-spotlight-after-failed-</a:t>
            </a:r>
            <a:r>
              <a:rPr lang="en-US" sz="1200" dirty="0" err="1"/>
              <a:t>coup.html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036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Venezuela Riots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rcRect t="8622" b="8622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612648" y="65471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Brexit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1831975" y="1708150"/>
            <a:ext cx="57150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48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1473</TotalTime>
  <Words>1501</Words>
  <Application>Microsoft Macintosh PowerPoint</Application>
  <PresentationFormat>On-screen Show (4:3)</PresentationFormat>
  <Paragraphs>169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Calibri</vt:lpstr>
      <vt:lpstr>Tw Cen MT</vt:lpstr>
      <vt:lpstr>Wingdings</vt:lpstr>
      <vt:lpstr>Wingdings 2</vt:lpstr>
      <vt:lpstr>Median</vt:lpstr>
      <vt:lpstr>Emerging Market Risks      </vt:lpstr>
      <vt:lpstr>Emerging Markets: Higher Returns For Higher Risks</vt:lpstr>
      <vt:lpstr>A Long List Of Risks</vt:lpstr>
      <vt:lpstr>What’s Political Risk</vt:lpstr>
      <vt:lpstr>More Examples Of Political Risks</vt:lpstr>
      <vt:lpstr>Egyptian Uprising</vt:lpstr>
      <vt:lpstr>Turkish Military Coup</vt:lpstr>
      <vt:lpstr>Venezuela Riots</vt:lpstr>
      <vt:lpstr>Brexit</vt:lpstr>
      <vt:lpstr>How to Measure Political Risk</vt:lpstr>
      <vt:lpstr>Countries With High Youth Unemployment Rates</vt:lpstr>
      <vt:lpstr>Also Check The “Life Satisfaction” Index</vt:lpstr>
      <vt:lpstr>How To Manage Political Risk</vt:lpstr>
      <vt:lpstr>The Difference Between Economic And Political Analysis</vt:lpstr>
      <vt:lpstr>Brazilian Stocks Soar During “Socialist” Lula</vt:lpstr>
      <vt:lpstr>Political Analysis</vt:lpstr>
      <vt:lpstr>Political analysis leads to three questions:</vt:lpstr>
      <vt:lpstr>GEM And Political Risk</vt:lpstr>
      <vt:lpstr>Turkish Equities Drop Sharply After The ‘Coup’</vt:lpstr>
      <vt:lpstr>Venezuelan Stocks</vt:lpstr>
      <vt:lpstr>What’s Currency Risk</vt:lpstr>
      <vt:lpstr>Types of Currency Risks</vt:lpstr>
      <vt:lpstr>A Major Source Of Currency Risk Is Interest Rate Risk</vt:lpstr>
      <vt:lpstr>The 10year Yield Spike--2013 And Now</vt:lpstr>
      <vt:lpstr>Fed’s 2013 “Taper” And Emerging Market Currencies</vt:lpstr>
      <vt:lpstr>Rising US yields crush weak emerging market currencies</vt:lpstr>
      <vt:lpstr>Argentina peso—another weak currency crushed</vt:lpstr>
      <vt:lpstr>Even the ”Mighty” Yuan</vt:lpstr>
      <vt:lpstr>A Stronger Dollar Is Now A Big Threat For Emerging Markets</vt:lpstr>
      <vt:lpstr>A Stronger Dollar Is Negative For Emerging Markets</vt:lpstr>
      <vt:lpstr>You Must Decide Which Currency Risks To Manage</vt:lpstr>
      <vt:lpstr>Liquidity Risk</vt:lpstr>
      <vt:lpstr>Another Definition of An Emerging Market</vt:lpstr>
      <vt:lpstr>What’s Company Risk</vt:lpstr>
      <vt:lpstr>What’s Broker Risk</vt:lpstr>
      <vt:lpstr>What’s Custodial Risk</vt:lpstr>
      <vt:lpstr>What’s Settlement Risk?</vt:lpstr>
      <vt:lpstr>What’s Operational Risk</vt:lpstr>
      <vt:lpstr>What’s Market Risk?</vt:lpstr>
      <vt:lpstr>Systemic Risk Can Be Caused By</vt:lpstr>
      <vt:lpstr>Credit Agency Risk Rankings</vt:lpstr>
      <vt:lpstr>Debt Grading And 10-year Treasury Bond Yield For Selected Countries</vt:lpstr>
    </vt:vector>
  </TitlesOfParts>
  <Company>Long Island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Emerging Market Investment Risks</dc:title>
  <dc:creator>Panos Mourdoukoutas</dc:creator>
  <cp:lastModifiedBy>Microsoft Office User</cp:lastModifiedBy>
  <cp:revision>144</cp:revision>
  <dcterms:created xsi:type="dcterms:W3CDTF">2016-09-02T23:32:22Z</dcterms:created>
  <dcterms:modified xsi:type="dcterms:W3CDTF">2018-09-24T00:22:27Z</dcterms:modified>
</cp:coreProperties>
</file>